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8" r:id="rId25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3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09/12/2015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09/12/2015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5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63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4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02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87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936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2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217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95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247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121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5661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0251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2268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9942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920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92577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34271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1595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64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3161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44916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285923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57919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045488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031138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73595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87307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31814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002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75107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5661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27441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60905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894933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56512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97194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7388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729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203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21048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81127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4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9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7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235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834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059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581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Cartagena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diciembre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071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23528" y="5039271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3528" y="5238700"/>
            <a:ext cx="88204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171450" indent="-171450">
              <a:spcBef>
                <a:spcPct val="0"/>
              </a:spcBef>
            </a:pPr>
            <a:r>
              <a:rPr lang="es-ES" altLang="es-CO" sz="1100" dirty="0" smtClean="0"/>
              <a:t>Otras </a:t>
            </a:r>
            <a:r>
              <a:rPr lang="es-ES" altLang="es-CO" sz="1100" dirty="0"/>
              <a:t>ramas: Agricultura, ganadería, caza, silvicultura y pesca; explotación de minas y canteras, suministro de electricidad, gas y agua e </a:t>
            </a:r>
            <a:endParaRPr lang="es-ES" altLang="es-CO" sz="1100" dirty="0" smtClean="0"/>
          </a:p>
          <a:p>
            <a:pPr>
              <a:spcBef>
                <a:spcPct val="0"/>
              </a:spcBef>
              <a:buNone/>
            </a:pPr>
            <a:r>
              <a:rPr lang="es-ES" altLang="es-CO" sz="1100" dirty="0" smtClean="0"/>
              <a:t>Intermediación </a:t>
            </a:r>
            <a:r>
              <a:rPr lang="es-ES" altLang="es-CO" sz="1100" dirty="0"/>
              <a:t>financiera.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/>
              <a:t>Nota: La suma de las participaciones puede diferir de 100%  por la no inclusión de la categoría “no informa” y por efecto de decimales.</a:t>
            </a:r>
            <a:r>
              <a:rPr lang="es-ES" altLang="es-CO" sz="1100" dirty="0"/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85801267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96131" y="1432223"/>
            <a:ext cx="7551737" cy="3436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620688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8478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85800" y="5153819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5726511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0707" y="1610272"/>
            <a:ext cx="6911381" cy="3562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33523829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9269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539552" y="5351832"/>
            <a:ext cx="8064896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 </a:t>
            </a:r>
            <a:r>
              <a:rPr lang="es-ES" altLang="es-CO" sz="1100" dirty="0" smtClean="0">
                <a:latin typeface="+mj-lt"/>
              </a:rPr>
              <a:t> ^Obrero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 smtClean="0">
                <a:latin typeface="+mj-lt"/>
              </a:rPr>
              <a:t>  * </a:t>
            </a:r>
            <a:r>
              <a:rPr lang="es-ES" altLang="es-CO" sz="1100" dirty="0">
                <a:latin typeface="+mj-lt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2930" y="510637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3325742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1878" y="1660849"/>
            <a:ext cx="7826375" cy="34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2" y="692696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28923" y="5301208"/>
            <a:ext cx="7629277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^ Empleado particular incluye  Jornalero y peón.</a:t>
            </a:r>
          </a:p>
          <a:p>
            <a:pPr eaLnBrk="1" hangingPunct="1">
              <a:spcBef>
                <a:spcPct val="50000"/>
              </a:spcBef>
              <a:buNone/>
              <a:defRPr/>
            </a:pPr>
            <a:r>
              <a:rPr lang="es-ES" altLang="es-CO" sz="1050" dirty="0"/>
              <a:t>* Trabajador sin remuneración incluye a los trabajadores familiares sin remuneración y a los trabajadores sin remuneración en empresas de otros hogares.</a:t>
            </a: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endParaRPr lang="es-ES" altLang="es-CO" sz="1050" dirty="0" smtClean="0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903287" y="5095082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15039209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81856" y="1667669"/>
            <a:ext cx="7380287" cy="3484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2513163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4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517232"/>
            <a:ext cx="78529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16930" y="5283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49447012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34901" y="1667668"/>
            <a:ext cx="5472608" cy="355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98166" y="5716587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4996529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24796" y="2031553"/>
            <a:ext cx="5878508" cy="376773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20688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población ocupada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13 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Cartagena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trimestre agosto - octubre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Cartagena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17270436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72816"/>
            <a:ext cx="5976664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1082595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47664" y="3860800"/>
            <a:ext cx="5976663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3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Bolívar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73467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7289204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87350" y="1700213"/>
            <a:ext cx="8443913" cy="3875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35491046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636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Cartagena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02739052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77895" y="1844824"/>
            <a:ext cx="7678671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Agosto - octubre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419872" y="4662837"/>
            <a:ext cx="5724128" cy="20632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5782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491880" y="258763"/>
            <a:ext cx="5543550" cy="5710237"/>
          </a:xfrm>
          <a:prstGeom prst="rect">
            <a:avLst/>
          </a:prstGeom>
        </p:spPr>
      </p:pic>
      <p:sp>
        <p:nvSpPr>
          <p:cNvPr id="7" name="1 Rectángulo"/>
          <p:cNvSpPr>
            <a:spLocks noChangeArrowheads="1"/>
          </p:cNvSpPr>
          <p:nvPr/>
        </p:nvSpPr>
        <p:spPr bwMode="auto">
          <a:xfrm>
            <a:off x="3563888" y="6071354"/>
            <a:ext cx="54360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*El total de las 23 ciudades no incluye San Andrés por tener una distribución de la muestra diferente. </a:t>
            </a:r>
            <a:endParaRPr lang="es-CO" altLang="es-CO" sz="1000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CO" altLang="es-CO" sz="1000" dirty="0" smtClean="0">
                <a:solidFill>
                  <a:schemeClr val="tx1"/>
                </a:solidFill>
              </a:rPr>
              <a:t>   Los </a:t>
            </a:r>
            <a:r>
              <a:rPr lang="es-CO" altLang="es-CO" sz="1000" dirty="0">
                <a:solidFill>
                  <a:schemeClr val="tx1"/>
                </a:solidFill>
              </a:rPr>
              <a:t>resultados presentados para San Andrés corresponden al período </a:t>
            </a:r>
            <a:r>
              <a:rPr lang="es-CO" altLang="es-CO" sz="1000" dirty="0" smtClean="0">
                <a:solidFill>
                  <a:schemeClr val="tx1"/>
                </a:solidFill>
              </a:rPr>
              <a:t>mayo – octubre 2015.     </a:t>
            </a:r>
            <a:endParaRPr lang="es-CO" altLang="es-CO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947738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Agosto – octubre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– 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0522268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6013" y="2058988"/>
            <a:ext cx="6911975" cy="3557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4197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1081216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77963" y="1547813"/>
            <a:ext cx="6338887" cy="397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gosto – octubre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(2014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4078269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95536" y="2565400"/>
            <a:ext cx="8064896" cy="2125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8106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23054807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13709</TotalTime>
  <Words>492</Words>
  <Application>Microsoft Office PowerPoint</Application>
  <PresentationFormat>Presentación en pantalla (4:3)</PresentationFormat>
  <Paragraphs>81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902</cp:revision>
  <cp:lastPrinted>2015-04-23T20:31:54Z</cp:lastPrinted>
  <dcterms:created xsi:type="dcterms:W3CDTF">2012-08-27T13:39:03Z</dcterms:created>
  <dcterms:modified xsi:type="dcterms:W3CDTF">2015-12-09T18:24:33Z</dcterms:modified>
</cp:coreProperties>
</file>